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Oswald Medium"/>
      <p:regular r:id="rId28"/>
      <p:bold r:id="rId29"/>
    </p:embeddedFont>
    <p:embeddedFont>
      <p:font typeface="Roboto Thin"/>
      <p:regular r:id="rId30"/>
      <p:bold r:id="rId31"/>
      <p:italic r:id="rId32"/>
      <p:boldItalic r:id="rId33"/>
    </p:embeddedFont>
    <p:embeddedFont>
      <p:font typeface="Roboto"/>
      <p:regular r:id="rId34"/>
      <p:bold r:id="rId35"/>
      <p:italic r:id="rId36"/>
      <p:boldItalic r:id="rId37"/>
    </p:embeddedFont>
    <p:embeddedFont>
      <p:font typeface="Roboto Medium"/>
      <p:regular r:id="rId38"/>
      <p:bold r:id="rId39"/>
      <p:italic r:id="rId40"/>
      <p:boldItalic r:id="rId41"/>
    </p:embeddedFont>
    <p:embeddedFont>
      <p:font typeface="Caveat"/>
      <p:regular r:id="rId42"/>
      <p:bold r:id="rId43"/>
    </p:embeddedFont>
    <p:embeddedFont>
      <p:font typeface="Oswald Light"/>
      <p:regular r:id="rId44"/>
      <p:bold r:id="rId45"/>
    </p:embeddedFont>
    <p:embeddedFont>
      <p:font typeface="Roboto Light"/>
      <p:regular r:id="rId46"/>
      <p:bold r:id="rId47"/>
      <p:italic r:id="rId48"/>
      <p:boldItalic r:id="rId49"/>
    </p:embeddedFont>
    <p:embeddedFont>
      <p:font typeface="Inconsolata Medium"/>
      <p:regular r:id="rId50"/>
      <p:bold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B68D57-4AC3-48A3-A0F3-9EA85889EFF9}">
  <a:tblStyle styleId="{BCB68D57-4AC3-48A3-A0F3-9EA85889EF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BBABFD-8C73-4358-A785-9F75D985254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Caveat-regular.fntdata"/><Relationship Id="rId41" Type="http://schemas.openxmlformats.org/officeDocument/2006/relationships/font" Target="fonts/RobotoMedium-boldItalic.fntdata"/><Relationship Id="rId44" Type="http://schemas.openxmlformats.org/officeDocument/2006/relationships/font" Target="fonts/OswaldLight-regular.fntdata"/><Relationship Id="rId43" Type="http://schemas.openxmlformats.org/officeDocument/2006/relationships/font" Target="fonts/Caveat-bold.fntdata"/><Relationship Id="rId46" Type="http://schemas.openxmlformats.org/officeDocument/2006/relationships/font" Target="fonts/RobotoLight-regular.fntdata"/><Relationship Id="rId45" Type="http://schemas.openxmlformats.org/officeDocument/2006/relationships/font" Target="fonts/OswaldLight-bold.fntdata"/><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Medium-regular.fntdata"/><Relationship Id="rId27" Type="http://schemas.openxmlformats.org/officeDocument/2006/relationships/slide" Target="slides/slide22.xml"/><Relationship Id="rId29" Type="http://schemas.openxmlformats.org/officeDocument/2006/relationships/font" Target="fonts/Oswald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51" Type="http://schemas.openxmlformats.org/officeDocument/2006/relationships/font" Target="fonts/InconsolataMedium-bold.fntdata"/><Relationship Id="rId50" Type="http://schemas.openxmlformats.org/officeDocument/2006/relationships/font" Target="fonts/InconsolataMedium-regular.fntdata"/><Relationship Id="rId53" Type="http://schemas.openxmlformats.org/officeDocument/2006/relationships/font" Target="fonts/Oswald-bold.fntdata"/><Relationship Id="rId52" Type="http://schemas.openxmlformats.org/officeDocument/2006/relationships/font" Target="fonts/Oswa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473a132a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473a132a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038731393_0_7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3038731393_0_7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3038731393_0_10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3038731393_0_10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3038731393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3038731393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b06ad330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b06ad330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3038731393_0_8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3038731393_0_8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3038731393_0_8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3038731393_0_8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5835371c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835371c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5835371c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5835371c8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3038731393_0_2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3038731393_0_2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2.2 Students Do: Project Work (125 min)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3038731393_0_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3038731393_0_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3038731393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3038731393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13038731393_0_44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shutterstock_81648802</a:t>
            </a:r>
            <a:endParaRPr/>
          </a:p>
        </p:txBody>
      </p:sp>
      <p:sp>
        <p:nvSpPr>
          <p:cNvPr id="1628" name="Google Shape;1628;g13038731393_0_4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3038731393_0_5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13038731393_0_5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3038731393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13038731393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3038731393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3038731393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1.1 Everyone Do: MNIST (25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3038731393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3038731393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3038731393_0_8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3038731393_0_8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2.1 Instructor Do: Intro to Final Projects (15 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3038731393_0_8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3038731393_0_8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rgbClr val="24292E"/>
              </a:solidFill>
            </a:endParaRPr>
          </a:p>
          <a:p>
            <a:pPr indent="0" lvl="0" marL="0" rtl="0" algn="l">
              <a:spcBef>
                <a:spcPts val="1200"/>
              </a:spcBef>
              <a:spcAft>
                <a:spcPts val="0"/>
              </a:spcAft>
              <a:buNone/>
            </a:pPr>
            <a:r>
              <a:t/>
            </a:r>
            <a:endParaRPr b="1">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3038731393_0_8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3038731393_0_8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rgbClr val="24292E"/>
              </a:solidFill>
            </a:endParaRPr>
          </a:p>
          <a:p>
            <a:pPr indent="0" lvl="0" marL="0" rtl="0" algn="l">
              <a:spcBef>
                <a:spcPts val="1200"/>
              </a:spcBef>
              <a:spcAft>
                <a:spcPts val="0"/>
              </a:spcAft>
              <a:buNone/>
            </a:pPr>
            <a:r>
              <a:t/>
            </a:r>
            <a:endParaRPr b="1">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3038731393_0_97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g13038731393_0_9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3038731393_0_8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3038731393_0_8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2.png"/><Relationship Id="rId11" Type="http://schemas.openxmlformats.org/officeDocument/2006/relationships/image" Target="../media/image41.png"/><Relationship Id="rId10"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7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8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68.png"/><Relationship Id="rId4" Type="http://schemas.openxmlformats.org/officeDocument/2006/relationships/image" Target="../media/image91.png"/><Relationship Id="rId5" Type="http://schemas.openxmlformats.org/officeDocument/2006/relationships/image" Target="../media/image7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4.png"/><Relationship Id="rId4" Type="http://schemas.openxmlformats.org/officeDocument/2006/relationships/image" Target="../media/image7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5.png"/><Relationship Id="rId4" Type="http://schemas.openxmlformats.org/officeDocument/2006/relationships/image" Target="../media/image8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2.png"/><Relationship Id="rId4" Type="http://schemas.openxmlformats.org/officeDocument/2006/relationships/image" Target="../media/image9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1.png"/><Relationship Id="rId4" Type="http://schemas.openxmlformats.org/officeDocument/2006/relationships/image" Target="../media/image9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5.png"/><Relationship Id="rId4" Type="http://schemas.openxmlformats.org/officeDocument/2006/relationships/image" Target="../media/image9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{BCB68D57-4AC3-48A3-A0F3-9EA85889EFF9}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{BCB68D57-4AC3-48A3-A0F3-9EA85889EFF9}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675"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675"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675"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17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175"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175"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395" y="139685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408" y="224915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408" y="310143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311674" y="3804375"/>
            <a:ext cx="42648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Technology </a:t>
            </a: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1" name="Shape 1351"/>
        <p:cNvGrpSpPr/>
        <p:nvPr/>
      </p:nvGrpSpPr>
      <p:grpSpPr>
        <a:xfrm>
          <a:off x="0" y="0"/>
          <a:ext cx="0" cy="0"/>
          <a:chOff x="0" y="0"/>
          <a:chExt cx="0" cy="0"/>
        </a:xfrm>
      </p:grpSpPr>
      <p:pic>
        <p:nvPicPr>
          <p:cNvPr id="1352" name="Google Shape;1352;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53" name="Google Shape;1353;p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55" name="Google Shape;1355;p9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56" name="Google Shape;1356;p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57" name="Google Shape;1357;p9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9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60" name="Google Shape;1360;p9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lnSpc>
                <a:spcPct val="150000"/>
              </a:lnSpc>
              <a:spcBef>
                <a:spcPts val="0"/>
              </a:spcBef>
              <a:spcAft>
                <a:spcPts val="0"/>
              </a:spcAft>
              <a:buNone/>
            </a:pPr>
            <a:r>
              <a:rPr lang="en" sz="600">
                <a:solidFill>
                  <a:srgbClr val="24292E"/>
                </a:solidFill>
                <a:latin typeface="Roboto"/>
                <a:ea typeface="Roboto"/>
                <a:cs typeface="Roboto"/>
                <a:sym typeface="Roboto"/>
              </a:rPr>
              <a:t>© 2022 Trilogy Education Services, a 2U, Inc. brand. All Rights Reserved.</a:t>
            </a:r>
            <a:endParaRPr sz="600">
              <a:solidFill>
                <a:schemeClr val="dk1"/>
              </a:solidFill>
            </a:endParaRPr>
          </a:p>
        </p:txBody>
      </p:sp>
      <p:sp>
        <p:nvSpPr>
          <p:cNvPr id="1361" name="Google Shape;1361;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_2">
    <p:spTree>
      <p:nvGrpSpPr>
        <p:cNvPr id="1362" name="Shape 1362"/>
        <p:cNvGrpSpPr/>
        <p:nvPr/>
      </p:nvGrpSpPr>
      <p:grpSpPr>
        <a:xfrm>
          <a:off x="0" y="0"/>
          <a:ext cx="0" cy="0"/>
          <a:chOff x="0" y="0"/>
          <a:chExt cx="0" cy="0"/>
        </a:xfrm>
      </p:grpSpPr>
      <p:pic>
        <p:nvPicPr>
          <p:cNvPr id="1363" name="Google Shape;1363;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4" name="Google Shape;1364;p9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5" name="Google Shape;1365;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6" name="Google Shape;1366;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67" name="Shape 1367"/>
        <p:cNvGrpSpPr/>
        <p:nvPr/>
      </p:nvGrpSpPr>
      <p:grpSpPr>
        <a:xfrm>
          <a:off x="0" y="0"/>
          <a:ext cx="0" cy="0"/>
          <a:chOff x="0" y="0"/>
          <a:chExt cx="0" cy="0"/>
        </a:xfrm>
      </p:grpSpPr>
      <p:sp>
        <p:nvSpPr>
          <p:cNvPr id="1368" name="Google Shape;1368;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0" name="Google Shape;1370;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1" name="Google Shape;1371;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2" name="Google Shape;137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3" name="Google Shape;1373;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p:cSld name="CUSTOM_2_7_2_2_1_2">
    <p:spTree>
      <p:nvGrpSpPr>
        <p:cNvPr id="1375" name="Shape 1375"/>
        <p:cNvGrpSpPr/>
        <p:nvPr/>
      </p:nvGrpSpPr>
      <p:grpSpPr>
        <a:xfrm>
          <a:off x="0" y="0"/>
          <a:ext cx="0" cy="0"/>
          <a:chOff x="0" y="0"/>
          <a:chExt cx="0" cy="0"/>
        </a:xfrm>
      </p:grpSpPr>
      <p:sp>
        <p:nvSpPr>
          <p:cNvPr id="1376" name="Google Shape;1376;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77" name="Google Shape;1377;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78" name="Google Shape;137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79" name="Google Shape;137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0" name="Google Shape;138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4">
    <p:spTree>
      <p:nvGrpSpPr>
        <p:cNvPr id="1382" name="Shape 1382"/>
        <p:cNvGrpSpPr/>
        <p:nvPr/>
      </p:nvGrpSpPr>
      <p:grpSpPr>
        <a:xfrm>
          <a:off x="0" y="0"/>
          <a:ext cx="0" cy="0"/>
          <a:chOff x="0" y="0"/>
          <a:chExt cx="0" cy="0"/>
        </a:xfrm>
      </p:grpSpPr>
      <p:sp>
        <p:nvSpPr>
          <p:cNvPr id="1383" name="Google Shape;1383;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5" name="Google Shape;1385;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6" name="Google Shape;1386;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7" name="Google Shape;1387;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8" name="Google Shape;1388;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5">
    <p:spTree>
      <p:nvGrpSpPr>
        <p:cNvPr id="1390" name="Shape 1390"/>
        <p:cNvGrpSpPr/>
        <p:nvPr/>
      </p:nvGrpSpPr>
      <p:grpSpPr>
        <a:xfrm>
          <a:off x="0" y="0"/>
          <a:ext cx="0" cy="0"/>
          <a:chOff x="0" y="0"/>
          <a:chExt cx="0" cy="0"/>
        </a:xfrm>
      </p:grpSpPr>
      <p:sp>
        <p:nvSpPr>
          <p:cNvPr id="1391" name="Google Shape;1391;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3" name="Google Shape;1393;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4" name="Google Shape;139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5" name="Google Shape;1395;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6" name="Google Shape;1396;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9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theme" Target="../theme/theme2.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4.png"/><Relationship Id="rId4" Type="http://schemas.openxmlformats.org/officeDocument/2006/relationships/image" Target="../media/image105.png"/><Relationship Id="rId5"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4.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9.xml"/><Relationship Id="rId3" Type="http://schemas.openxmlformats.org/officeDocument/2006/relationships/image" Target="../media/image111.png"/><Relationship Id="rId4" Type="http://schemas.openxmlformats.org/officeDocument/2006/relationships/image" Target="../media/image108.gif"/><Relationship Id="rId5" Type="http://schemas.openxmlformats.org/officeDocument/2006/relationships/hyperlink" Target="https://github.com/coding-boot-camp/DataViz-Lesson-Plans/blob/dataset-refresh-wk23-line-edit/01-Lesson-Plans/23-Project-4/1/AWS_check_billing.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0.xml"/><Relationship Id="rId3" Type="http://schemas.openxmlformats.org/officeDocument/2006/relationships/image" Target="../media/image1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Final Projects</a:t>
            </a:r>
            <a:endParaRPr b="0"/>
          </a:p>
        </p:txBody>
      </p:sp>
      <p:sp>
        <p:nvSpPr>
          <p:cNvPr id="1403" name="Google Shape;1403;p9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23.1</a:t>
            </a:r>
            <a:endParaRPr/>
          </a:p>
        </p:txBody>
      </p:sp>
      <p:sp>
        <p:nvSpPr>
          <p:cNvPr id="1404" name="Google Shape;1404;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4 Group Work</a:t>
            </a:r>
            <a:endParaRPr/>
          </a:p>
        </p:txBody>
      </p:sp>
      <p:sp>
        <p:nvSpPr>
          <p:cNvPr id="1491" name="Google Shape;1491;p107"/>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2" name="Google Shape;1492;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requirements for this project are broken into 5 categories:</a:t>
            </a:r>
            <a:endParaRPr/>
          </a:p>
        </p:txBody>
      </p:sp>
      <p:sp>
        <p:nvSpPr>
          <p:cNvPr id="1493" name="Google Shape;149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4" name="Google Shape;1494;p107"/>
          <p:cNvSpPr txBox="1"/>
          <p:nvPr>
            <p:ph idx="2"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Data and data delivery</a:t>
            </a:r>
            <a:endParaRPr sz="1800">
              <a:solidFill>
                <a:srgbClr val="043461"/>
              </a:solidFill>
            </a:endParaRPr>
          </a:p>
        </p:txBody>
      </p:sp>
      <p:sp>
        <p:nvSpPr>
          <p:cNvPr id="1495" name="Google Shape;1495;p107"/>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Back end (ETL)</a:t>
            </a:r>
            <a:endParaRPr sz="1800">
              <a:solidFill>
                <a:srgbClr val="043461"/>
              </a:solidFill>
            </a:endParaRPr>
          </a:p>
        </p:txBody>
      </p:sp>
      <p:sp>
        <p:nvSpPr>
          <p:cNvPr id="1496" name="Google Shape;1496;p107"/>
          <p:cNvSpPr txBox="1"/>
          <p:nvPr>
            <p:ph idx="4"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Visualizations</a:t>
            </a:r>
            <a:endParaRPr sz="1800">
              <a:solidFill>
                <a:srgbClr val="043461"/>
              </a:solidFill>
            </a:endParaRPr>
          </a:p>
        </p:txBody>
      </p:sp>
      <p:sp>
        <p:nvSpPr>
          <p:cNvPr id="1497" name="Google Shape;1497;p107"/>
          <p:cNvSpPr txBox="1"/>
          <p:nvPr>
            <p:ph idx="5"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Group presentations</a:t>
            </a:r>
            <a:endParaRPr sz="1800">
              <a:solidFill>
                <a:srgbClr val="043461"/>
              </a:solidFill>
            </a:endParaRPr>
          </a:p>
        </p:txBody>
      </p:sp>
      <p:sp>
        <p:nvSpPr>
          <p:cNvPr id="1498" name="Google Shape;1498;p107"/>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Slide deck</a:t>
            </a:r>
            <a:endParaRPr sz="1800">
              <a:solidFill>
                <a:srgbClr val="04346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0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Group Work</a:t>
            </a:r>
            <a:endParaRPr/>
          </a:p>
        </p:txBody>
      </p:sp>
      <p:sp>
        <p:nvSpPr>
          <p:cNvPr id="1504" name="Google Shape;1504;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5" name="Google Shape;1505;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 can focus on:</a:t>
            </a:r>
            <a:endParaRPr/>
          </a:p>
        </p:txBody>
      </p:sp>
      <p:sp>
        <p:nvSpPr>
          <p:cNvPr id="1506" name="Google Shape;1506;p108"/>
          <p:cNvSpPr/>
          <p:nvPr/>
        </p:nvSpPr>
        <p:spPr>
          <a:xfrm flipH="1">
            <a:off x="724275" y="2166375"/>
            <a:ext cx="2428500" cy="24753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8"/>
          <p:cNvSpPr/>
          <p:nvPr/>
        </p:nvSpPr>
        <p:spPr>
          <a:xfrm>
            <a:off x="457175" y="1573700"/>
            <a:ext cx="1316400" cy="4767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043461"/>
                </a:solidFill>
                <a:latin typeface="Roboto Light"/>
                <a:ea typeface="Roboto Light"/>
                <a:cs typeface="Roboto Light"/>
                <a:sym typeface="Roboto Light"/>
              </a:rPr>
              <a:t>Finance</a:t>
            </a:r>
            <a:endParaRPr sz="2100">
              <a:solidFill>
                <a:srgbClr val="043461"/>
              </a:solidFill>
              <a:latin typeface="Roboto Light"/>
              <a:ea typeface="Roboto Light"/>
              <a:cs typeface="Roboto Light"/>
              <a:sym typeface="Roboto Light"/>
            </a:endParaRPr>
          </a:p>
        </p:txBody>
      </p:sp>
      <p:sp>
        <p:nvSpPr>
          <p:cNvPr id="1508" name="Google Shape;1508;p108"/>
          <p:cNvSpPr/>
          <p:nvPr/>
        </p:nvSpPr>
        <p:spPr>
          <a:xfrm rot="10800000">
            <a:off x="593344" y="1962488"/>
            <a:ext cx="261029" cy="144694"/>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8"/>
          <p:cNvSpPr/>
          <p:nvPr/>
        </p:nvSpPr>
        <p:spPr>
          <a:xfrm>
            <a:off x="3228950" y="1573700"/>
            <a:ext cx="15825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Healthcare</a:t>
            </a:r>
            <a:endParaRPr sz="2100">
              <a:solidFill>
                <a:srgbClr val="FFFFFF"/>
              </a:solidFill>
              <a:latin typeface="Roboto Light"/>
              <a:ea typeface="Roboto Light"/>
              <a:cs typeface="Roboto Light"/>
              <a:sym typeface="Roboto Light"/>
            </a:endParaRPr>
          </a:p>
        </p:txBody>
      </p:sp>
      <p:sp>
        <p:nvSpPr>
          <p:cNvPr id="1510" name="Google Shape;1510;p108"/>
          <p:cNvSpPr/>
          <p:nvPr/>
        </p:nvSpPr>
        <p:spPr>
          <a:xfrm rot="10800000">
            <a:off x="3365119" y="19624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1" name="Google Shape;1511;p108"/>
          <p:cNvSpPr/>
          <p:nvPr/>
        </p:nvSpPr>
        <p:spPr>
          <a:xfrm flipH="1">
            <a:off x="3496050" y="2166375"/>
            <a:ext cx="2428500" cy="24240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8"/>
          <p:cNvSpPr/>
          <p:nvPr/>
        </p:nvSpPr>
        <p:spPr>
          <a:xfrm>
            <a:off x="6134075" y="1574450"/>
            <a:ext cx="13164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043461"/>
                </a:solidFill>
                <a:latin typeface="Roboto Light"/>
                <a:ea typeface="Roboto Light"/>
                <a:cs typeface="Roboto Light"/>
                <a:sym typeface="Roboto Light"/>
              </a:rPr>
              <a:t>Custom</a:t>
            </a:r>
            <a:endParaRPr sz="2100">
              <a:solidFill>
                <a:srgbClr val="043461"/>
              </a:solidFill>
              <a:latin typeface="Roboto Light"/>
              <a:ea typeface="Roboto Light"/>
              <a:cs typeface="Roboto Light"/>
              <a:sym typeface="Roboto Light"/>
            </a:endParaRPr>
          </a:p>
        </p:txBody>
      </p:sp>
      <p:sp>
        <p:nvSpPr>
          <p:cNvPr id="1513" name="Google Shape;1513;p108"/>
          <p:cNvSpPr/>
          <p:nvPr/>
        </p:nvSpPr>
        <p:spPr>
          <a:xfrm rot="10800000">
            <a:off x="6270244" y="1963238"/>
            <a:ext cx="261029" cy="144694"/>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4" name="Google Shape;1514;p108"/>
          <p:cNvSpPr/>
          <p:nvPr/>
        </p:nvSpPr>
        <p:spPr>
          <a:xfrm flipH="1">
            <a:off x="6401175" y="2167125"/>
            <a:ext cx="2428500" cy="24240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5" name="Google Shape;1515;p108"/>
          <p:cNvPicPr preferRelativeResize="0"/>
          <p:nvPr/>
        </p:nvPicPr>
        <p:blipFill>
          <a:blip r:embed="rId3">
            <a:alphaModFix/>
          </a:blip>
          <a:stretch>
            <a:fillRect/>
          </a:stretch>
        </p:blipFill>
        <p:spPr>
          <a:xfrm>
            <a:off x="724275" y="2412130"/>
            <a:ext cx="2428500" cy="2142783"/>
          </a:xfrm>
          <a:prstGeom prst="rect">
            <a:avLst/>
          </a:prstGeom>
          <a:noFill/>
          <a:ln>
            <a:noFill/>
          </a:ln>
        </p:spPr>
      </p:pic>
      <p:pic>
        <p:nvPicPr>
          <p:cNvPr id="1516" name="Google Shape;1516;p108"/>
          <p:cNvPicPr preferRelativeResize="0"/>
          <p:nvPr/>
        </p:nvPicPr>
        <p:blipFill>
          <a:blip r:embed="rId4">
            <a:alphaModFix/>
          </a:blip>
          <a:stretch>
            <a:fillRect/>
          </a:stretch>
        </p:blipFill>
        <p:spPr>
          <a:xfrm>
            <a:off x="4103525" y="2269150"/>
            <a:ext cx="1266520" cy="2423900"/>
          </a:xfrm>
          <a:prstGeom prst="rect">
            <a:avLst/>
          </a:prstGeom>
          <a:noFill/>
          <a:ln>
            <a:noFill/>
          </a:ln>
        </p:spPr>
      </p:pic>
      <p:pic>
        <p:nvPicPr>
          <p:cNvPr id="1517" name="Google Shape;1517;p108"/>
          <p:cNvPicPr preferRelativeResize="0"/>
          <p:nvPr/>
        </p:nvPicPr>
        <p:blipFill>
          <a:blip r:embed="rId5">
            <a:alphaModFix/>
          </a:blip>
          <a:stretch>
            <a:fillRect/>
          </a:stretch>
        </p:blipFill>
        <p:spPr>
          <a:xfrm>
            <a:off x="6495175" y="2502324"/>
            <a:ext cx="2240490" cy="175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3" name="Google Shape;152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Examples</a:t>
            </a:r>
            <a:endParaRPr/>
          </a:p>
        </p:txBody>
      </p:sp>
      <p:sp>
        <p:nvSpPr>
          <p:cNvPr id="1529" name="Google Shape;152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1"/>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1"/>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500">
                <a:solidFill>
                  <a:srgbClr val="043461"/>
                </a:solidFill>
              </a:rPr>
              <a:t>Create an algorithm that analyzes credit scores and predicts consumer personal-loan eligibility.</a:t>
            </a:r>
            <a:endParaRPr/>
          </a:p>
        </p:txBody>
      </p:sp>
      <p:sp>
        <p:nvSpPr>
          <p:cNvPr id="1540" name="Google Shape;1540;p111"/>
          <p:cNvSpPr txBox="1"/>
          <p:nvPr>
            <p:ph idx="2"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500">
                <a:solidFill>
                  <a:srgbClr val="043461"/>
                </a:solidFill>
              </a:rPr>
              <a:t>Using natural language processing, create a chatbot to perform simple tasks and help users find information.</a:t>
            </a:r>
            <a:endParaRPr/>
          </a:p>
        </p:txBody>
      </p:sp>
      <p:sp>
        <p:nvSpPr>
          <p:cNvPr id="1541" name="Google Shape;1541;p111"/>
          <p:cNvSpPr txBox="1"/>
          <p:nvPr>
            <p:ph idx="3"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500">
                <a:solidFill>
                  <a:srgbClr val="043461"/>
                </a:solidFill>
              </a:rPr>
              <a:t>Train an algorithm to analyze consumer spending and predict trends.</a:t>
            </a:r>
            <a:endParaRPr/>
          </a:p>
        </p:txBody>
      </p:sp>
      <p:sp>
        <p:nvSpPr>
          <p:cNvPr id="1542" name="Google Shape;1542;p111"/>
          <p:cNvSpPr txBox="1"/>
          <p:nvPr>
            <p:ph idx="4"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500">
                <a:solidFill>
                  <a:srgbClr val="043461"/>
                </a:solidFill>
              </a:rPr>
              <a:t>Train an image classifier to assess property value, which could then be used to calculate insurance quotes.</a:t>
            </a:r>
            <a:endParaRPr/>
          </a:p>
        </p:txBody>
      </p:sp>
      <p:sp>
        <p:nvSpPr>
          <p:cNvPr id="1543" name="Google Shape;1543;p1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solidFill>
                  <a:schemeClr val="dk1"/>
                </a:solidFill>
              </a:rPr>
              <a:t>Final Project Requirements: </a:t>
            </a:r>
            <a:r>
              <a:rPr lang="en" sz="2200">
                <a:solidFill>
                  <a:schemeClr val="dk1"/>
                </a:solidFill>
                <a:latin typeface="Roboto Light"/>
                <a:ea typeface="Roboto Light"/>
                <a:cs typeface="Roboto Light"/>
                <a:sym typeface="Roboto Light"/>
              </a:rPr>
              <a:t>Demystifying ML in Finance</a:t>
            </a:r>
            <a:endParaRPr sz="2200">
              <a:solidFill>
                <a:schemeClr val="dk1"/>
              </a:solidFill>
            </a:endParaRPr>
          </a:p>
        </p:txBody>
      </p:sp>
      <p:sp>
        <p:nvSpPr>
          <p:cNvPr id="1544" name="Google Shape;1544;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 finance-related projects:</a:t>
            </a:r>
            <a:endParaRPr/>
          </a:p>
        </p:txBody>
      </p:sp>
      <p:sp>
        <p:nvSpPr>
          <p:cNvPr id="1545" name="Google Shape;154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6" name="Google Shape;1546;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47" name="Google Shape;1547;p111"/>
          <p:cNvPicPr preferRelativeResize="0"/>
          <p:nvPr/>
        </p:nvPicPr>
        <p:blipFill>
          <a:blip r:embed="rId3">
            <a:alphaModFix/>
          </a:blip>
          <a:stretch>
            <a:fillRect/>
          </a:stretch>
        </p:blipFill>
        <p:spPr>
          <a:xfrm>
            <a:off x="7377275" y="-39401"/>
            <a:ext cx="1766724" cy="1558874"/>
          </a:xfrm>
          <a:prstGeom prst="rect">
            <a:avLst/>
          </a:prstGeom>
          <a:noFill/>
          <a:ln>
            <a:noFill/>
          </a:ln>
        </p:spPr>
      </p:pic>
      <p:sp>
        <p:nvSpPr>
          <p:cNvPr id="1548" name="Google Shape;1548;p11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549" name="Google Shape;1549;p11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58AA50"/>
          </a:solidFill>
          <a:ln>
            <a:noFill/>
          </a:ln>
        </p:spPr>
      </p:sp>
      <p:sp>
        <p:nvSpPr>
          <p:cNvPr id="1550" name="Google Shape;1550;p11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551" name="Google Shape;1551;p11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58AA50"/>
          </a:solidFill>
          <a:ln>
            <a:noFill/>
          </a:ln>
        </p:spPr>
      </p:sp>
      <p:sp>
        <p:nvSpPr>
          <p:cNvPr id="1552" name="Google Shape;1552;p11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553" name="Google Shape;1553;p11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58AA50"/>
          </a:solidFill>
          <a:ln>
            <a:noFill/>
          </a:ln>
        </p:spPr>
      </p:sp>
      <p:sp>
        <p:nvSpPr>
          <p:cNvPr id="1554" name="Google Shape;1554;p11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9EE244"/>
          </a:solidFill>
          <a:ln>
            <a:noFill/>
          </a:ln>
        </p:spPr>
      </p:sp>
      <p:sp>
        <p:nvSpPr>
          <p:cNvPr id="1555" name="Google Shape;1555;p11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58AA50"/>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solidFill>
                  <a:schemeClr val="dk1"/>
                </a:solidFill>
              </a:rPr>
              <a:t>Final Project Requirements: </a:t>
            </a:r>
            <a:r>
              <a:rPr lang="en" sz="2200">
                <a:solidFill>
                  <a:schemeClr val="dk1"/>
                </a:solidFill>
                <a:latin typeface="Roboto Light"/>
                <a:ea typeface="Roboto Light"/>
                <a:cs typeface="Roboto Light"/>
                <a:sym typeface="Roboto Light"/>
              </a:rPr>
              <a:t>Demystifying ML in Healthcare</a:t>
            </a:r>
            <a:endParaRPr sz="2200"/>
          </a:p>
        </p:txBody>
      </p:sp>
      <p:sp>
        <p:nvSpPr>
          <p:cNvPr id="1561" name="Google Shape;1561;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 healthcare-related projects:</a:t>
            </a:r>
            <a:endParaRPr/>
          </a:p>
        </p:txBody>
      </p:sp>
      <p:sp>
        <p:nvSpPr>
          <p:cNvPr id="1562" name="Google Shape;156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3" name="Google Shape;1563;p112"/>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4" name="Google Shape;1564;p112"/>
          <p:cNvSpPr txBox="1"/>
          <p:nvPr>
            <p:ph idx="2" type="subTitle"/>
          </p:nvPr>
        </p:nvSpPr>
        <p:spPr>
          <a:xfrm>
            <a:off x="-25"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Train an algorithm to recognize disease symptoms and predict if a patient is at risk.</a:t>
            </a:r>
            <a:endParaRPr sz="1500">
              <a:solidFill>
                <a:srgbClr val="043461"/>
              </a:solidFill>
            </a:endParaRPr>
          </a:p>
        </p:txBody>
      </p:sp>
      <p:sp>
        <p:nvSpPr>
          <p:cNvPr id="1565" name="Google Shape;1565;p112"/>
          <p:cNvSpPr txBox="1"/>
          <p:nvPr>
            <p:ph idx="3" type="subTitle"/>
          </p:nvPr>
        </p:nvSpPr>
        <p:spPr>
          <a:xfrm>
            <a:off x="-25" y="2233541"/>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Train an image classifier to recognize anomalies, such as suspicious vs healthy areas of skin.</a:t>
            </a:r>
            <a:endParaRPr sz="1500">
              <a:solidFill>
                <a:srgbClr val="043461"/>
              </a:solidFill>
            </a:endParaRPr>
          </a:p>
        </p:txBody>
      </p:sp>
      <p:sp>
        <p:nvSpPr>
          <p:cNvPr id="1566" name="Google Shape;1566;p112"/>
          <p:cNvSpPr txBox="1"/>
          <p:nvPr>
            <p:ph idx="4" type="subTitle"/>
          </p:nvPr>
        </p:nvSpPr>
        <p:spPr>
          <a:xfrm>
            <a:off x="-25" y="307625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Using natural language processing, create a chatbot that will help connect </a:t>
            </a:r>
            <a:br>
              <a:rPr lang="en" sz="1500">
                <a:solidFill>
                  <a:srgbClr val="043461"/>
                </a:solidFill>
              </a:rPr>
            </a:br>
            <a:r>
              <a:rPr lang="en" sz="1500">
                <a:solidFill>
                  <a:srgbClr val="043461"/>
                </a:solidFill>
              </a:rPr>
              <a:t>patients with doctors.</a:t>
            </a:r>
            <a:endParaRPr sz="1500">
              <a:solidFill>
                <a:srgbClr val="043461"/>
              </a:solidFill>
            </a:endParaRPr>
          </a:p>
        </p:txBody>
      </p:sp>
      <p:sp>
        <p:nvSpPr>
          <p:cNvPr id="1567" name="Google Shape;1567;p112"/>
          <p:cNvSpPr txBox="1"/>
          <p:nvPr>
            <p:ph idx="5" type="subTitle"/>
          </p:nvPr>
        </p:nvSpPr>
        <p:spPr>
          <a:xfrm>
            <a:off x="-25" y="39165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Create an algorithm to analyze patient history and predict the likelihood of </a:t>
            </a:r>
            <a:br>
              <a:rPr lang="en" sz="1500">
                <a:solidFill>
                  <a:srgbClr val="043461"/>
                </a:solidFill>
              </a:rPr>
            </a:br>
            <a:r>
              <a:rPr lang="en" sz="1500">
                <a:solidFill>
                  <a:srgbClr val="043461"/>
                </a:solidFill>
              </a:rPr>
              <a:t>inherited illness.</a:t>
            </a:r>
            <a:endParaRPr sz="1500">
              <a:solidFill>
                <a:srgbClr val="043461"/>
              </a:solidFill>
            </a:endParaRPr>
          </a:p>
        </p:txBody>
      </p:sp>
      <p:pic>
        <p:nvPicPr>
          <p:cNvPr id="1568" name="Google Shape;1568;p112"/>
          <p:cNvPicPr preferRelativeResize="0"/>
          <p:nvPr/>
        </p:nvPicPr>
        <p:blipFill>
          <a:blip r:embed="rId3">
            <a:alphaModFix/>
          </a:blip>
          <a:stretch>
            <a:fillRect/>
          </a:stretch>
        </p:blipFill>
        <p:spPr>
          <a:xfrm>
            <a:off x="8257949" y="114950"/>
            <a:ext cx="741575" cy="1419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Final Project Requirements</a:t>
            </a:r>
            <a:r>
              <a:rPr lang="en">
                <a:solidFill>
                  <a:schemeClr val="dk1"/>
                </a:solidFill>
              </a:rPr>
              <a:t>: </a:t>
            </a:r>
            <a:r>
              <a:rPr lang="en">
                <a:solidFill>
                  <a:schemeClr val="dk1"/>
                </a:solidFill>
                <a:latin typeface="Roboto Light"/>
                <a:ea typeface="Roboto Light"/>
                <a:cs typeface="Roboto Light"/>
                <a:sym typeface="Roboto Light"/>
              </a:rPr>
              <a:t>Demystifying ML</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574" name="Google Shape;157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5" name="Google Shape;157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76" name="Google Shape;1576;p113"/>
          <p:cNvPicPr preferRelativeResize="0"/>
          <p:nvPr/>
        </p:nvPicPr>
        <p:blipFill>
          <a:blip r:embed="rId3">
            <a:alphaModFix/>
          </a:blip>
          <a:stretch>
            <a:fillRect/>
          </a:stretch>
        </p:blipFill>
        <p:spPr>
          <a:xfrm>
            <a:off x="16710013" y="4000275"/>
            <a:ext cx="577975" cy="577975"/>
          </a:xfrm>
          <a:prstGeom prst="rect">
            <a:avLst/>
          </a:prstGeom>
          <a:noFill/>
          <a:ln>
            <a:noFill/>
          </a:ln>
          <a:effectLst>
            <a:outerShdw blurRad="57150" rotWithShape="0" algn="bl" dir="5400000" dist="19050">
              <a:srgbClr val="000000">
                <a:alpha val="50000"/>
              </a:srgbClr>
            </a:outerShdw>
          </a:effectLst>
        </p:spPr>
      </p:pic>
      <p:sp>
        <p:nvSpPr>
          <p:cNvPr id="1577" name="Google Shape;1577;p113"/>
          <p:cNvSpPr txBox="1"/>
          <p:nvPr>
            <p:ph idx="1" type="subTitle"/>
          </p:nvPr>
        </p:nvSpPr>
        <p:spPr>
          <a:xfrm>
            <a:off x="0" y="675975"/>
            <a:ext cx="7614300" cy="67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Prepare a 15-minute data deep dive or infrastructure review that shows machine learning in the context of what we’ve already learned.</a:t>
            </a:r>
            <a:endParaRPr sz="1700"/>
          </a:p>
        </p:txBody>
      </p:sp>
      <p:sp>
        <p:nvSpPr>
          <p:cNvPr id="1578" name="Google Shape;1578;p113"/>
          <p:cNvSpPr txBox="1"/>
          <p:nvPr>
            <p:ph idx="3" type="body"/>
          </p:nvPr>
        </p:nvSpPr>
        <p:spPr>
          <a:xfrm>
            <a:off x="175" y="1471550"/>
            <a:ext cx="9144000" cy="236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a:t>Project ideas:</a:t>
            </a:r>
            <a:endParaRPr b="1"/>
          </a:p>
        </p:txBody>
      </p:sp>
      <p:sp>
        <p:nvSpPr>
          <p:cNvPr id="1579" name="Google Shape;1579;p113"/>
          <p:cNvSpPr/>
          <p:nvPr/>
        </p:nvSpPr>
        <p:spPr>
          <a:xfrm>
            <a:off x="1045025" y="179445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front-end interface that maps to an API to “smarten” the algorithm.</a:t>
            </a:r>
            <a:endParaRPr>
              <a:solidFill>
                <a:srgbClr val="043461"/>
              </a:solidFill>
              <a:latin typeface="Roboto"/>
              <a:ea typeface="Roboto"/>
              <a:cs typeface="Roboto"/>
              <a:sym typeface="Roboto"/>
            </a:endParaRPr>
          </a:p>
        </p:txBody>
      </p:sp>
      <p:grpSp>
        <p:nvGrpSpPr>
          <p:cNvPr id="1580" name="Google Shape;1580;p113"/>
          <p:cNvGrpSpPr/>
          <p:nvPr/>
        </p:nvGrpSpPr>
        <p:grpSpPr>
          <a:xfrm>
            <a:off x="445468" y="1842731"/>
            <a:ext cx="491946" cy="359019"/>
            <a:chOff x="463425" y="1453125"/>
            <a:chExt cx="735125" cy="513838"/>
          </a:xfrm>
        </p:grpSpPr>
        <p:sp>
          <p:nvSpPr>
            <p:cNvPr id="1581" name="Google Shape;1581;p11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82" name="Google Shape;1582;p11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F44B34"/>
            </a:solidFill>
            <a:ln>
              <a:noFill/>
            </a:ln>
          </p:spPr>
        </p:sp>
      </p:grpSp>
      <p:sp>
        <p:nvSpPr>
          <p:cNvPr id="1583" name="Google Shape;1583;p113"/>
          <p:cNvSpPr/>
          <p:nvPr/>
        </p:nvSpPr>
        <p:spPr>
          <a:xfrm>
            <a:off x="1045025" y="2327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Perform a deep dive on existing data using machine learning.</a:t>
            </a:r>
            <a:endParaRPr>
              <a:solidFill>
                <a:srgbClr val="043461"/>
              </a:solidFill>
              <a:latin typeface="Roboto"/>
              <a:ea typeface="Roboto"/>
              <a:cs typeface="Roboto"/>
              <a:sym typeface="Roboto"/>
            </a:endParaRPr>
          </a:p>
        </p:txBody>
      </p:sp>
      <p:sp>
        <p:nvSpPr>
          <p:cNvPr id="1584" name="Google Shape;1584;p113"/>
          <p:cNvSpPr/>
          <p:nvPr/>
        </p:nvSpPr>
        <p:spPr>
          <a:xfrm>
            <a:off x="1045025" y="2852200"/>
            <a:ext cx="7849500" cy="578100"/>
          </a:xfrm>
          <a:prstGeom prst="roundRect">
            <a:avLst>
              <a:gd fmla="val 1477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Create a visualization that continues to learn where clusters lie based on ML </a:t>
            </a:r>
            <a:endParaRPr>
              <a:solidFill>
                <a:srgbClr val="043461"/>
              </a:solidFill>
              <a:latin typeface="Roboto"/>
              <a:ea typeface="Roboto"/>
              <a:cs typeface="Roboto"/>
              <a:sym typeface="Roboto"/>
            </a:endParaRPr>
          </a:p>
          <a:p>
            <a:pPr indent="0" lvl="0" marL="0" rtl="0" algn="l">
              <a:spcBef>
                <a:spcPts val="0"/>
              </a:spcBef>
              <a:spcAft>
                <a:spcPts val="0"/>
              </a:spcAft>
              <a:buNone/>
            </a:pPr>
            <a:r>
              <a:rPr lang="en">
                <a:solidFill>
                  <a:srgbClr val="043461"/>
                </a:solidFill>
                <a:latin typeface="Roboto"/>
                <a:ea typeface="Roboto"/>
                <a:cs typeface="Roboto"/>
                <a:sym typeface="Roboto"/>
              </a:rPr>
              <a:t>(use Leaflet or Plotly to change the visualization).</a:t>
            </a:r>
            <a:endParaRPr>
              <a:solidFill>
                <a:srgbClr val="043461"/>
              </a:solidFill>
              <a:latin typeface="Roboto"/>
              <a:ea typeface="Roboto"/>
              <a:cs typeface="Roboto"/>
              <a:sym typeface="Roboto"/>
            </a:endParaRPr>
          </a:p>
        </p:txBody>
      </p:sp>
      <p:sp>
        <p:nvSpPr>
          <p:cNvPr id="1585" name="Google Shape;1585;p113"/>
          <p:cNvSpPr/>
          <p:nvPr/>
        </p:nvSpPr>
        <p:spPr>
          <a:xfrm>
            <a:off x="1045025" y="351432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an idea using mock data, and simulate how machine learning might be used.</a:t>
            </a:r>
            <a:endParaRPr>
              <a:solidFill>
                <a:srgbClr val="043461"/>
              </a:solidFill>
              <a:latin typeface="Roboto"/>
              <a:ea typeface="Roboto"/>
              <a:cs typeface="Roboto"/>
              <a:sym typeface="Roboto"/>
            </a:endParaRPr>
          </a:p>
        </p:txBody>
      </p:sp>
      <p:sp>
        <p:nvSpPr>
          <p:cNvPr id="1586" name="Google Shape;1586;p113"/>
          <p:cNvSpPr/>
          <p:nvPr/>
        </p:nvSpPr>
        <p:spPr>
          <a:xfrm>
            <a:off x="1045025" y="405532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an analysis of existing data to make a prediction, classification, or regression.</a:t>
            </a:r>
            <a:endParaRPr>
              <a:solidFill>
                <a:srgbClr val="043461"/>
              </a:solidFill>
              <a:latin typeface="Roboto"/>
              <a:ea typeface="Roboto"/>
              <a:cs typeface="Roboto"/>
              <a:sym typeface="Roboto"/>
            </a:endParaRPr>
          </a:p>
        </p:txBody>
      </p:sp>
      <p:pic>
        <p:nvPicPr>
          <p:cNvPr id="1587" name="Google Shape;1587;p113"/>
          <p:cNvPicPr preferRelativeResize="0"/>
          <p:nvPr/>
        </p:nvPicPr>
        <p:blipFill>
          <a:blip r:embed="rId4">
            <a:alphaModFix/>
          </a:blip>
          <a:stretch>
            <a:fillRect/>
          </a:stretch>
        </p:blipFill>
        <p:spPr>
          <a:xfrm>
            <a:off x="7434725" y="0"/>
            <a:ext cx="1650925" cy="1291050"/>
          </a:xfrm>
          <a:prstGeom prst="rect">
            <a:avLst/>
          </a:prstGeom>
          <a:noFill/>
          <a:ln>
            <a:noFill/>
          </a:ln>
          <a:effectLst>
            <a:outerShdw blurRad="57150" rotWithShape="0" algn="bl" dir="5400000" dist="19050">
              <a:srgbClr val="000000">
                <a:alpha val="50000"/>
              </a:srgbClr>
            </a:outerShdw>
          </a:effectLst>
        </p:spPr>
      </p:pic>
      <p:grpSp>
        <p:nvGrpSpPr>
          <p:cNvPr id="1588" name="Google Shape;1588;p113"/>
          <p:cNvGrpSpPr/>
          <p:nvPr/>
        </p:nvGrpSpPr>
        <p:grpSpPr>
          <a:xfrm>
            <a:off x="445468" y="2362606"/>
            <a:ext cx="491946" cy="359019"/>
            <a:chOff x="463425" y="1453125"/>
            <a:chExt cx="735125" cy="513838"/>
          </a:xfrm>
        </p:grpSpPr>
        <p:sp>
          <p:nvSpPr>
            <p:cNvPr id="1589" name="Google Shape;1589;p11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0" name="Google Shape;1590;p11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F44B34"/>
            </a:solidFill>
            <a:ln>
              <a:noFill/>
            </a:ln>
          </p:spPr>
        </p:sp>
      </p:grpSp>
      <p:grpSp>
        <p:nvGrpSpPr>
          <p:cNvPr id="1591" name="Google Shape;1591;p113"/>
          <p:cNvGrpSpPr/>
          <p:nvPr/>
        </p:nvGrpSpPr>
        <p:grpSpPr>
          <a:xfrm>
            <a:off x="445468" y="2945481"/>
            <a:ext cx="491946" cy="359019"/>
            <a:chOff x="463425" y="1453125"/>
            <a:chExt cx="735125" cy="513838"/>
          </a:xfrm>
        </p:grpSpPr>
        <p:sp>
          <p:nvSpPr>
            <p:cNvPr id="1592" name="Google Shape;1592;p11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3" name="Google Shape;1593;p11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F44B34"/>
            </a:solidFill>
            <a:ln>
              <a:noFill/>
            </a:ln>
          </p:spPr>
        </p:sp>
      </p:grpSp>
      <p:grpSp>
        <p:nvGrpSpPr>
          <p:cNvPr id="1594" name="Google Shape;1594;p113"/>
          <p:cNvGrpSpPr/>
          <p:nvPr/>
        </p:nvGrpSpPr>
        <p:grpSpPr>
          <a:xfrm>
            <a:off x="445468" y="3567756"/>
            <a:ext cx="491946" cy="359019"/>
            <a:chOff x="463425" y="1453125"/>
            <a:chExt cx="735125" cy="513838"/>
          </a:xfrm>
        </p:grpSpPr>
        <p:sp>
          <p:nvSpPr>
            <p:cNvPr id="1595" name="Google Shape;1595;p11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6" name="Google Shape;1596;p11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F44B34"/>
            </a:solidFill>
            <a:ln>
              <a:noFill/>
            </a:ln>
          </p:spPr>
        </p:sp>
      </p:grpSp>
      <p:grpSp>
        <p:nvGrpSpPr>
          <p:cNvPr id="1597" name="Google Shape;1597;p113"/>
          <p:cNvGrpSpPr/>
          <p:nvPr/>
        </p:nvGrpSpPr>
        <p:grpSpPr>
          <a:xfrm>
            <a:off x="445468" y="4095481"/>
            <a:ext cx="491946" cy="359019"/>
            <a:chOff x="463425" y="1453125"/>
            <a:chExt cx="735125" cy="513838"/>
          </a:xfrm>
        </p:grpSpPr>
        <p:sp>
          <p:nvSpPr>
            <p:cNvPr id="1598" name="Google Shape;1598;p11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99" name="Google Shape;1599;p11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F44B34"/>
            </a:solidFill>
            <a:ln>
              <a:noFill/>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5" name="Google Shape;1605;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6" name="Google Shape;1606;p114"/>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The key is to show the </a:t>
            </a:r>
            <a:endParaRPr/>
          </a:p>
          <a:p>
            <a:pPr indent="0" lvl="0" marL="0" rtl="0" algn="l">
              <a:spcBef>
                <a:spcPts val="0"/>
              </a:spcBef>
              <a:spcAft>
                <a:spcPts val="0"/>
              </a:spcAft>
              <a:buNone/>
            </a:pPr>
            <a:r>
              <a:rPr lang="en"/>
              <a:t>value of what you know.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15"/>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12</a:t>
            </a:r>
            <a:r>
              <a:rPr lang="en"/>
              <a:t>5 Minutes</a:t>
            </a:r>
            <a:endParaRPr/>
          </a:p>
        </p:txBody>
      </p:sp>
      <p:sp>
        <p:nvSpPr>
          <p:cNvPr id="1612" name="Google Shape;1612;p115"/>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Project</a:t>
            </a:r>
            <a:r>
              <a:rPr lang="en"/>
              <a:t> Work</a:t>
            </a:r>
            <a:endParaRPr/>
          </a:p>
        </p:txBody>
      </p:sp>
      <p:sp>
        <p:nvSpPr>
          <p:cNvPr id="1613" name="Google Shape;1613;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4" name="Google Shape;1614;p115"/>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E4F0"/>
        </a:solidFill>
      </p:bgPr>
    </p:bg>
    <p:spTree>
      <p:nvGrpSpPr>
        <p:cNvPr id="1618" name="Shape 1618"/>
        <p:cNvGrpSpPr/>
        <p:nvPr/>
      </p:nvGrpSpPr>
      <p:grpSpPr>
        <a:xfrm>
          <a:off x="0" y="0"/>
          <a:ext cx="0" cy="0"/>
          <a:chOff x="0" y="0"/>
          <a:chExt cx="0" cy="0"/>
        </a:xfrm>
      </p:grpSpPr>
      <p:sp>
        <p:nvSpPr>
          <p:cNvPr id="1619" name="Google Shape;1619;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0" name="Google Shape;1620;p116"/>
          <p:cNvSpPr txBox="1"/>
          <p:nvPr/>
        </p:nvSpPr>
        <p:spPr>
          <a:xfrm>
            <a:off x="458250" y="933725"/>
            <a:ext cx="4118400" cy="285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Remember to closely monitor any AWS resources that you choose to use.</a:t>
            </a:r>
            <a:endParaRPr sz="2400">
              <a:latin typeface="Roboto"/>
              <a:ea typeface="Roboto"/>
              <a:cs typeface="Roboto"/>
              <a:sym typeface="Roboto"/>
            </a:endParaRPr>
          </a:p>
          <a:p>
            <a:pPr indent="0" lvl="0" marL="0" rtl="0" algn="l">
              <a:spcBef>
                <a:spcPts val="1600"/>
              </a:spcBef>
              <a:spcAft>
                <a:spcPts val="0"/>
              </a:spcAft>
              <a:buNone/>
            </a:pPr>
            <a:r>
              <a:rPr lang="en" sz="2200">
                <a:latin typeface="Roboto"/>
                <a:ea typeface="Roboto"/>
                <a:cs typeface="Roboto"/>
                <a:sym typeface="Roboto"/>
              </a:rPr>
              <a:t>It’s crucial that you clean up and stop, or shut down any AWS resources to avoid accruing additional costs.</a:t>
            </a:r>
            <a:endParaRPr sz="2200">
              <a:latin typeface="Roboto"/>
              <a:ea typeface="Roboto"/>
              <a:cs typeface="Roboto"/>
              <a:sym typeface="Roboto"/>
            </a:endParaRPr>
          </a:p>
        </p:txBody>
      </p:sp>
      <p:sp>
        <p:nvSpPr>
          <p:cNvPr id="1621" name="Google Shape;162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 Work: AWS</a:t>
            </a:r>
            <a:endParaRPr/>
          </a:p>
        </p:txBody>
      </p:sp>
      <p:pic>
        <p:nvPicPr>
          <p:cNvPr id="1622" name="Google Shape;1622;p116"/>
          <p:cNvPicPr preferRelativeResize="0"/>
          <p:nvPr/>
        </p:nvPicPr>
        <p:blipFill>
          <a:blip r:embed="rId3">
            <a:alphaModFix/>
          </a:blip>
          <a:stretch>
            <a:fillRect/>
          </a:stretch>
        </p:blipFill>
        <p:spPr>
          <a:xfrm>
            <a:off x="4450450" y="1139934"/>
            <a:ext cx="4118450" cy="2863650"/>
          </a:xfrm>
          <a:prstGeom prst="rect">
            <a:avLst/>
          </a:prstGeom>
          <a:noFill/>
          <a:ln>
            <a:noFill/>
          </a:ln>
          <a:effectLst>
            <a:outerShdw blurRad="57150" rotWithShape="0" algn="bl" dir="5400000" dist="19050">
              <a:srgbClr val="000000">
                <a:alpha val="50000"/>
              </a:srgbClr>
            </a:outerShdw>
          </a:effectLst>
        </p:spPr>
      </p:pic>
      <p:pic>
        <p:nvPicPr>
          <p:cNvPr id="1623" name="Google Shape;1623;p116"/>
          <p:cNvPicPr preferRelativeResize="0"/>
          <p:nvPr/>
        </p:nvPicPr>
        <p:blipFill rotWithShape="1">
          <a:blip r:embed="rId4">
            <a:alphaModFix/>
          </a:blip>
          <a:srcRect b="0" l="0" r="0" t="0"/>
          <a:stretch/>
        </p:blipFill>
        <p:spPr>
          <a:xfrm>
            <a:off x="458249" y="4003575"/>
            <a:ext cx="624875" cy="624875"/>
          </a:xfrm>
          <a:prstGeom prst="rect">
            <a:avLst/>
          </a:prstGeom>
          <a:noFill/>
          <a:ln>
            <a:noFill/>
          </a:ln>
        </p:spPr>
      </p:pic>
      <p:sp>
        <p:nvSpPr>
          <p:cNvPr id="1624" name="Google Shape;1624;p116"/>
          <p:cNvSpPr txBox="1"/>
          <p:nvPr/>
        </p:nvSpPr>
        <p:spPr>
          <a:xfrm>
            <a:off x="1178875" y="4133613"/>
            <a:ext cx="76827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500">
                <a:latin typeface="Roboto"/>
                <a:ea typeface="Roboto"/>
                <a:cs typeface="Roboto"/>
                <a:sym typeface="Roboto"/>
              </a:rPr>
              <a:t>Double-check your </a:t>
            </a:r>
            <a:r>
              <a:rPr b="1" lang="en" sz="1500" u="sng">
                <a:solidFill>
                  <a:schemeClr val="hlink"/>
                </a:solidFill>
                <a:latin typeface="Roboto"/>
                <a:ea typeface="Roboto"/>
                <a:cs typeface="Roboto"/>
                <a:sym typeface="Roboto"/>
                <a:hlinkClick r:id="rId5"/>
              </a:rPr>
              <a:t>billing costs</a:t>
            </a:r>
            <a:r>
              <a:rPr b="1" lang="en" sz="1500">
                <a:latin typeface="Roboto"/>
                <a:ea typeface="Roboto"/>
                <a:cs typeface="Roboto"/>
                <a:sym typeface="Roboto"/>
              </a:rPr>
              <a:t>.</a:t>
            </a:r>
            <a:endParaRPr b="1" sz="1500">
              <a:latin typeface="Roboto"/>
              <a:ea typeface="Roboto"/>
              <a:cs typeface="Roboto"/>
              <a:sym typeface="Roboto"/>
            </a:endParaRPr>
          </a:p>
        </p:txBody>
      </p:sp>
      <p:sp>
        <p:nvSpPr>
          <p:cNvPr id="1625" name="Google Shape;1625;p116"/>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Class Objectives</a:t>
            </a:r>
            <a:endParaRPr/>
          </a:p>
        </p:txBody>
      </p:sp>
      <p:sp>
        <p:nvSpPr>
          <p:cNvPr id="1410" name="Google Shape;1410;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 </a:t>
            </a:r>
            <a:endParaRPr/>
          </a:p>
        </p:txBody>
      </p:sp>
      <p:sp>
        <p:nvSpPr>
          <p:cNvPr id="1411" name="Google Shape;1411;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2" name="Google Shape;1412;p99"/>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Familiarize yourselves </a:t>
            </a:r>
            <a:r>
              <a:rPr lang="en" sz="1500">
                <a:solidFill>
                  <a:srgbClr val="043461"/>
                </a:solidFill>
              </a:rPr>
              <a:t>with</a:t>
            </a:r>
            <a:r>
              <a:rPr lang="en" sz="1500">
                <a:solidFill>
                  <a:srgbClr val="043461"/>
                </a:solidFill>
              </a:rPr>
              <a:t> the MNIST dataset for handwriting recognition.</a:t>
            </a:r>
            <a:endParaRPr sz="1500">
              <a:solidFill>
                <a:srgbClr val="043461"/>
              </a:solidFill>
            </a:endParaRPr>
          </a:p>
        </p:txBody>
      </p:sp>
      <p:sp>
        <p:nvSpPr>
          <p:cNvPr id="1413" name="Google Shape;1413;p99"/>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Load an image file into a data array.</a:t>
            </a:r>
            <a:endParaRPr sz="1500">
              <a:solidFill>
                <a:srgbClr val="043461"/>
              </a:solidFill>
            </a:endParaRPr>
          </a:p>
        </p:txBody>
      </p:sp>
      <p:sp>
        <p:nvSpPr>
          <p:cNvPr id="1414" name="Google Shape;1414;p99"/>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Use pretrained models to make predictions.</a:t>
            </a:r>
            <a:endParaRPr sz="1500">
              <a:solidFill>
                <a:srgbClr val="043461"/>
              </a:solidFill>
            </a:endParaRPr>
          </a:p>
        </p:txBody>
      </p:sp>
      <p:sp>
        <p:nvSpPr>
          <p:cNvPr id="1415" name="Google Shape;1415;p99"/>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Make progress on your projects.</a:t>
            </a:r>
            <a:endParaRPr sz="1500">
              <a:solidFill>
                <a:srgbClr val="043461"/>
              </a:solidFill>
            </a:endParaRPr>
          </a:p>
        </p:txBody>
      </p:sp>
      <p:sp>
        <p:nvSpPr>
          <p:cNvPr id="1416" name="Google Shape;1416;p99"/>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pic>
        <p:nvPicPr>
          <p:cNvPr id="1630" name="Google Shape;1630;p117"/>
          <p:cNvPicPr preferRelativeResize="0"/>
          <p:nvPr/>
        </p:nvPicPr>
        <p:blipFill rotWithShape="1">
          <a:blip r:embed="rId3">
            <a:alphaModFix/>
          </a:blip>
          <a:srcRect b="0" l="0" r="0" t="0"/>
          <a:stretch/>
        </p:blipFill>
        <p:spPr>
          <a:xfrm>
            <a:off x="0" y="0"/>
            <a:ext cx="9144000" cy="5148471"/>
          </a:xfrm>
          <a:prstGeom prst="rect">
            <a:avLst/>
          </a:prstGeom>
          <a:noFill/>
          <a:ln>
            <a:noFill/>
          </a:ln>
        </p:spPr>
      </p:pic>
      <p:sp>
        <p:nvSpPr>
          <p:cNvPr id="1631" name="Google Shape;1631;p117"/>
          <p:cNvSpPr txBox="1"/>
          <p:nvPr>
            <p:ph type="title"/>
          </p:nvPr>
        </p:nvSpPr>
        <p:spPr>
          <a:xfrm>
            <a:off x="-24600" y="376650"/>
            <a:ext cx="9168600" cy="533700"/>
          </a:xfrm>
          <a:prstGeom prst="rect">
            <a:avLst/>
          </a:prstGeom>
          <a:noFill/>
          <a:ln>
            <a:noFill/>
          </a:ln>
        </p:spPr>
        <p:txBody>
          <a:bodyPr anchorCtr="0" anchor="ctr" bIns="34275" lIns="342900" spcFirstLastPara="1" rIns="137150" wrap="square" tIns="34275">
            <a:noAutofit/>
          </a:bodyPr>
          <a:lstStyle/>
          <a:p>
            <a:pPr indent="0" lvl="0" marL="0" rtl="0" algn="ctr">
              <a:lnSpc>
                <a:spcPct val="90000"/>
              </a:lnSpc>
              <a:spcBef>
                <a:spcPts val="0"/>
              </a:spcBef>
              <a:spcAft>
                <a:spcPts val="0"/>
              </a:spcAft>
              <a:buClr>
                <a:schemeClr val="dk1"/>
              </a:buClr>
              <a:buSzPts val="4500"/>
              <a:buFont typeface="Arial"/>
              <a:buNone/>
            </a:pPr>
            <a:r>
              <a:rPr lang="en" sz="4500">
                <a:latin typeface="Roboto"/>
                <a:ea typeface="Roboto"/>
                <a:cs typeface="Roboto"/>
                <a:sym typeface="Roboto"/>
              </a:rPr>
              <a:t>Time to divide into teams!</a:t>
            </a:r>
            <a:endParaRPr sz="1100">
              <a:latin typeface="Roboto"/>
              <a:ea typeface="Roboto"/>
              <a:cs typeface="Roboto"/>
              <a:sym typeface="Roboto"/>
            </a:endParaRPr>
          </a:p>
        </p:txBody>
      </p:sp>
      <p:sp>
        <p:nvSpPr>
          <p:cNvPr id="1632" name="Google Shape;1632;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633" name="Google Shape;1633;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9" name="Google Shape;1639;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00"/>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MNIST</a:t>
            </a:r>
            <a:endParaRPr/>
          </a:p>
        </p:txBody>
      </p:sp>
      <p:sp>
        <p:nvSpPr>
          <p:cNvPr id="1422" name="Google Shape;1422;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3" name="Google Shape;1423;p100"/>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9" name="Google Shape;1429;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 to Final Projects</a:t>
            </a:r>
            <a:endParaRPr/>
          </a:p>
        </p:txBody>
      </p:sp>
      <p:sp>
        <p:nvSpPr>
          <p:cNvPr id="1435" name="Google Shape;1435;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2" name="Google Shape;1442;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Week (This </a:t>
            </a:r>
            <a:r>
              <a:rPr lang="en"/>
              <a:t>Week</a:t>
            </a:r>
            <a:r>
              <a:rPr lang="en"/>
              <a:t>)!</a:t>
            </a:r>
            <a:endParaRPr/>
          </a:p>
        </p:txBody>
      </p:sp>
      <p:sp>
        <p:nvSpPr>
          <p:cNvPr id="1443" name="Google Shape;1443;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444" name="Google Shape;1444;p103"/>
          <p:cNvGraphicFramePr/>
          <p:nvPr/>
        </p:nvGraphicFramePr>
        <p:xfrm>
          <a:off x="354400" y="788325"/>
          <a:ext cx="3000000" cy="3000000"/>
        </p:xfrm>
        <a:graphic>
          <a:graphicData uri="http://schemas.openxmlformats.org/drawingml/2006/table">
            <a:tbl>
              <a:tblPr>
                <a:noFill/>
                <a:tableStyleId>{BCB68D57-4AC3-48A3-A0F3-9EA85889EFF9}</a:tableStyleId>
              </a:tblPr>
              <a:tblGrid>
                <a:gridCol w="1438400"/>
                <a:gridCol w="7140550"/>
              </a:tblGrid>
              <a:tr h="359250">
                <a:tc rowSpan="5">
                  <a:txBody>
                    <a:bodyPr/>
                    <a:lstStyle/>
                    <a:p>
                      <a:pPr indent="0" lvl="0" marL="0" rtl="0" algn="r">
                        <a:lnSpc>
                          <a:spcPct val="115000"/>
                        </a:lnSpc>
                        <a:spcBef>
                          <a:spcPts val="0"/>
                        </a:spcBef>
                        <a:spcAft>
                          <a:spcPts val="0"/>
                        </a:spcAft>
                        <a:buNone/>
                      </a:pPr>
                      <a:r>
                        <a:rPr b="1" lang="en" sz="1600">
                          <a:solidFill>
                            <a:srgbClr val="043461"/>
                          </a:solidFill>
                          <a:latin typeface="Roboto"/>
                          <a:ea typeface="Roboto"/>
                          <a:cs typeface="Roboto"/>
                          <a:sym typeface="Roboto"/>
                        </a:rPr>
                        <a:t>Day 1</a:t>
                      </a:r>
                      <a:endParaRPr b="1" sz="16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Form groups.</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7625">
                <a:tc vMerge="1"/>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Outline project ideas.</a:t>
                      </a:r>
                      <a:endParaRPr sz="16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7625">
                <a:tc vMerge="1"/>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Perform an initial data exploration.</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7625">
                <a:tc vMerge="1"/>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Begin research of datasets.</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7625">
                <a:tc vMerge="1"/>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Submit</a:t>
                      </a:r>
                      <a:r>
                        <a:rPr lang="en" sz="1600">
                          <a:solidFill>
                            <a:srgbClr val="043461"/>
                          </a:solidFill>
                          <a:latin typeface="Roboto"/>
                          <a:ea typeface="Roboto"/>
                          <a:cs typeface="Roboto"/>
                          <a:sym typeface="Roboto"/>
                        </a:rPr>
                        <a:t> </a:t>
                      </a:r>
                      <a:r>
                        <a:rPr lang="en" sz="1600">
                          <a:solidFill>
                            <a:srgbClr val="043461"/>
                          </a:solidFill>
                          <a:latin typeface="Roboto"/>
                          <a:ea typeface="Roboto"/>
                          <a:cs typeface="Roboto"/>
                          <a:sym typeface="Roboto"/>
                        </a:rPr>
                        <a:t>a</a:t>
                      </a:r>
                      <a:r>
                        <a:rPr lang="en" sz="1600">
                          <a:solidFill>
                            <a:srgbClr val="043461"/>
                          </a:solidFill>
                          <a:latin typeface="Roboto"/>
                          <a:ea typeface="Roboto"/>
                          <a:cs typeface="Roboto"/>
                          <a:sym typeface="Roboto"/>
                        </a:rPr>
                        <a:t> project proposal </a:t>
                      </a:r>
                      <a:r>
                        <a:rPr lang="en" sz="1600">
                          <a:solidFill>
                            <a:srgbClr val="043461"/>
                          </a:solidFill>
                          <a:latin typeface="Roboto"/>
                          <a:ea typeface="Roboto"/>
                          <a:cs typeface="Roboto"/>
                          <a:sym typeface="Roboto"/>
                        </a:rPr>
                        <a:t>for approval</a:t>
                      </a:r>
                      <a:r>
                        <a:rPr lang="en" sz="1600">
                          <a:solidFill>
                            <a:srgbClr val="043461"/>
                          </a:solidFill>
                          <a:latin typeface="Roboto"/>
                          <a:ea typeface="Roboto"/>
                          <a:cs typeface="Roboto"/>
                          <a:sym typeface="Roboto"/>
                        </a:rPr>
                        <a:t>.</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47625">
                <a:tc>
                  <a:txBody>
                    <a:bodyPr/>
                    <a:lstStyle/>
                    <a:p>
                      <a:pPr indent="0" lvl="0" marL="0" rtl="0" algn="r">
                        <a:lnSpc>
                          <a:spcPct val="115000"/>
                        </a:lnSpc>
                        <a:spcBef>
                          <a:spcPts val="0"/>
                        </a:spcBef>
                        <a:spcAft>
                          <a:spcPts val="0"/>
                        </a:spcAft>
                        <a:buNone/>
                      </a:pPr>
                      <a:r>
                        <a:rPr b="1" lang="en" sz="1600">
                          <a:solidFill>
                            <a:srgbClr val="043461"/>
                          </a:solidFill>
                          <a:latin typeface="Roboto"/>
                          <a:ea typeface="Roboto"/>
                          <a:cs typeface="Roboto"/>
                          <a:sym typeface="Roboto"/>
                        </a:rPr>
                        <a:t>Day 2 &amp; 3</a:t>
                      </a:r>
                      <a:endParaRPr b="1" sz="1600">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Develop your project with your team. </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0" name="Google Shape;1450;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Week (Next Week)!</a:t>
            </a:r>
            <a:endParaRPr/>
          </a:p>
        </p:txBody>
      </p:sp>
      <p:graphicFrame>
        <p:nvGraphicFramePr>
          <p:cNvPr id="1451" name="Google Shape;1451;p104"/>
          <p:cNvGraphicFramePr/>
          <p:nvPr/>
        </p:nvGraphicFramePr>
        <p:xfrm>
          <a:off x="354400" y="788325"/>
          <a:ext cx="3000000" cy="3000000"/>
        </p:xfrm>
        <a:graphic>
          <a:graphicData uri="http://schemas.openxmlformats.org/drawingml/2006/table">
            <a:tbl>
              <a:tblPr>
                <a:noFill/>
                <a:tableStyleId>{BCB68D57-4AC3-48A3-A0F3-9EA85889EFF9}</a:tableStyleId>
              </a:tblPr>
              <a:tblGrid>
                <a:gridCol w="1438400"/>
                <a:gridCol w="7140550"/>
              </a:tblGrid>
              <a:tr h="359250">
                <a:tc>
                  <a:txBody>
                    <a:bodyPr/>
                    <a:lstStyle/>
                    <a:p>
                      <a:pPr indent="0" lvl="0" marL="0" rtl="0" algn="r">
                        <a:lnSpc>
                          <a:spcPct val="115000"/>
                        </a:lnSpc>
                        <a:spcBef>
                          <a:spcPts val="0"/>
                        </a:spcBef>
                        <a:spcAft>
                          <a:spcPts val="0"/>
                        </a:spcAft>
                        <a:buNone/>
                      </a:pPr>
                      <a:r>
                        <a:rPr b="1" lang="en" sz="1600">
                          <a:solidFill>
                            <a:srgbClr val="FFFFFF"/>
                          </a:solidFill>
                          <a:latin typeface="Roboto"/>
                          <a:ea typeface="Roboto"/>
                          <a:cs typeface="Roboto"/>
                          <a:sym typeface="Roboto"/>
                        </a:rPr>
                        <a:t>Day 4</a:t>
                      </a:r>
                      <a:endParaRPr b="1" sz="1600">
                        <a:solidFill>
                          <a:srgbClr val="FFFFFF"/>
                        </a:solidFill>
                        <a:latin typeface="Roboto"/>
                        <a:ea typeface="Roboto"/>
                        <a:cs typeface="Roboto"/>
                        <a:sym typeface="Roboto"/>
                      </a:endParaRPr>
                    </a:p>
                  </a:txBody>
                  <a:tcPr marT="137150" marB="13715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Develop your project with your team. </a:t>
                      </a:r>
                      <a:endParaRPr sz="16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59250">
                <a:tc>
                  <a:txBody>
                    <a:bodyPr/>
                    <a:lstStyle/>
                    <a:p>
                      <a:pPr indent="0" lvl="0" marL="0" rtl="0" algn="r">
                        <a:lnSpc>
                          <a:spcPct val="115000"/>
                        </a:lnSpc>
                        <a:spcBef>
                          <a:spcPts val="0"/>
                        </a:spcBef>
                        <a:spcAft>
                          <a:spcPts val="0"/>
                        </a:spcAft>
                        <a:buNone/>
                      </a:pPr>
                      <a:r>
                        <a:rPr b="1" lang="en" sz="1600">
                          <a:solidFill>
                            <a:srgbClr val="FFFFFF"/>
                          </a:solidFill>
                          <a:latin typeface="Roboto"/>
                          <a:ea typeface="Roboto"/>
                          <a:cs typeface="Roboto"/>
                          <a:sym typeface="Roboto"/>
                        </a:rPr>
                        <a:t>Day 5</a:t>
                      </a:r>
                      <a:endParaRPr b="1" sz="1600">
                        <a:solidFill>
                          <a:srgbClr val="FFFFFF"/>
                        </a:solidFill>
                        <a:latin typeface="Roboto"/>
                        <a:ea typeface="Roboto"/>
                        <a:cs typeface="Roboto"/>
                        <a:sym typeface="Roboto"/>
                      </a:endParaRPr>
                    </a:p>
                  </a:txBody>
                  <a:tcPr marT="137150" marB="13715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Develop your project with your team and prepare your presentation. </a:t>
                      </a:r>
                      <a:endParaRPr sz="16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67175">
                <a:tc>
                  <a:txBody>
                    <a:bodyPr/>
                    <a:lstStyle/>
                    <a:p>
                      <a:pPr indent="0" lvl="0" marL="0" rtl="0" algn="r">
                        <a:lnSpc>
                          <a:spcPct val="115000"/>
                        </a:lnSpc>
                        <a:spcBef>
                          <a:spcPts val="0"/>
                        </a:spcBef>
                        <a:spcAft>
                          <a:spcPts val="0"/>
                        </a:spcAft>
                        <a:buNone/>
                      </a:pPr>
                      <a:r>
                        <a:rPr b="1" lang="en" sz="1600">
                          <a:solidFill>
                            <a:srgbClr val="043461"/>
                          </a:solidFill>
                          <a:latin typeface="Roboto"/>
                          <a:ea typeface="Roboto"/>
                          <a:cs typeface="Roboto"/>
                          <a:sym typeface="Roboto"/>
                        </a:rPr>
                        <a:t>Day 6</a:t>
                      </a:r>
                      <a:endParaRPr b="1" sz="1600">
                        <a:solidFill>
                          <a:srgbClr val="043461"/>
                        </a:solidFill>
                        <a:latin typeface="Roboto"/>
                        <a:ea typeface="Roboto"/>
                        <a:cs typeface="Roboto"/>
                        <a:sym typeface="Roboto"/>
                      </a:endParaRPr>
                    </a:p>
                  </a:txBody>
                  <a:tcPr marT="137150" marB="13715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Present your project to the class. </a:t>
                      </a:r>
                      <a:endParaRPr sz="1600">
                        <a:solidFill>
                          <a:srgbClr val="043461"/>
                        </a:solidFill>
                        <a:latin typeface="Roboto"/>
                        <a:ea typeface="Roboto"/>
                        <a:cs typeface="Roboto"/>
                        <a:sym typeface="Roboto"/>
                      </a:endParaRPr>
                    </a:p>
                  </a:txBody>
                  <a:tcPr marT="182875" marB="18287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5"/>
          <p:cNvSpPr txBox="1"/>
          <p:nvPr>
            <p:ph type="title"/>
          </p:nvPr>
        </p:nvSpPr>
        <p:spPr>
          <a:xfrm>
            <a:off x="237100"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Project Requirements</a:t>
            </a:r>
            <a:endParaRPr/>
          </a:p>
        </p:txBody>
      </p:sp>
      <p:sp>
        <p:nvSpPr>
          <p:cNvPr id="1457" name="Google Shape;145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6"/>
          <p:cNvSpPr/>
          <p:nvPr/>
        </p:nvSpPr>
        <p:spPr>
          <a:xfrm>
            <a:off x="1352550" y="7570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6"/>
          <p:cNvSpPr txBox="1"/>
          <p:nvPr>
            <p:ph idx="1" type="subTitle"/>
          </p:nvPr>
        </p:nvSpPr>
        <p:spPr>
          <a:xfrm>
            <a:off x="-12300" y="76428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Find a problem worth solving, analyzing, or visualizing.</a:t>
            </a:r>
            <a:endParaRPr sz="1600">
              <a:solidFill>
                <a:srgbClr val="043461"/>
              </a:solidFill>
              <a:latin typeface="Roboto"/>
              <a:ea typeface="Roboto"/>
              <a:cs typeface="Roboto"/>
              <a:sym typeface="Roboto"/>
            </a:endParaRPr>
          </a:p>
        </p:txBody>
      </p:sp>
      <p:sp>
        <p:nvSpPr>
          <p:cNvPr id="1464" name="Google Shape;1464;p106"/>
          <p:cNvSpPr/>
          <p:nvPr/>
        </p:nvSpPr>
        <p:spPr>
          <a:xfrm>
            <a:off x="1352550" y="1459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6"/>
          <p:cNvSpPr txBox="1"/>
          <p:nvPr>
            <p:ph idx="2" type="subTitle"/>
          </p:nvPr>
        </p:nvSpPr>
        <p:spPr>
          <a:xfrm>
            <a:off x="-12300" y="146678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Use machine learning (ML) with the technologies we’ve learned.</a:t>
            </a:r>
            <a:endParaRPr sz="1600">
              <a:solidFill>
                <a:srgbClr val="043461"/>
              </a:solidFill>
              <a:latin typeface="Roboto"/>
              <a:ea typeface="Roboto"/>
              <a:cs typeface="Roboto"/>
              <a:sym typeface="Roboto"/>
            </a:endParaRPr>
          </a:p>
        </p:txBody>
      </p:sp>
      <p:sp>
        <p:nvSpPr>
          <p:cNvPr id="1466" name="Google Shape;146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Final Project Requirements: </a:t>
            </a:r>
            <a:r>
              <a:rPr lang="en">
                <a:solidFill>
                  <a:schemeClr val="dk1"/>
                </a:solidFill>
                <a:latin typeface="Roboto Light"/>
                <a:ea typeface="Roboto Light"/>
                <a:cs typeface="Roboto Light"/>
                <a:sym typeface="Roboto Light"/>
              </a:rPr>
              <a:t>Demystifying</a:t>
            </a:r>
            <a:r>
              <a:rPr lang="en">
                <a:solidFill>
                  <a:schemeClr val="dk1"/>
                </a:solidFill>
                <a:latin typeface="Roboto Light"/>
                <a:ea typeface="Roboto Light"/>
                <a:cs typeface="Roboto Light"/>
                <a:sym typeface="Roboto Light"/>
              </a:rPr>
              <a:t> ML</a:t>
            </a:r>
            <a:endParaRPr/>
          </a:p>
        </p:txBody>
      </p:sp>
      <p:sp>
        <p:nvSpPr>
          <p:cNvPr id="1467" name="Google Shape;146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8" name="Google Shape;1468;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469" name="Google Shape;1469;p106"/>
          <p:cNvGrpSpPr/>
          <p:nvPr/>
        </p:nvGrpSpPr>
        <p:grpSpPr>
          <a:xfrm>
            <a:off x="457200" y="757063"/>
            <a:ext cx="776889" cy="621300"/>
            <a:chOff x="457200" y="1378813"/>
            <a:chExt cx="776889" cy="621300"/>
          </a:xfrm>
        </p:grpSpPr>
        <p:sp>
          <p:nvSpPr>
            <p:cNvPr id="1470" name="Google Shape;1470;p10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471" name="Google Shape;1471;p10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72" name="Google Shape;1472;p106"/>
          <p:cNvGrpSpPr/>
          <p:nvPr/>
        </p:nvGrpSpPr>
        <p:grpSpPr>
          <a:xfrm>
            <a:off x="457200" y="1459563"/>
            <a:ext cx="776889" cy="621300"/>
            <a:chOff x="457200" y="1378813"/>
            <a:chExt cx="776889" cy="621300"/>
          </a:xfrm>
        </p:grpSpPr>
        <p:sp>
          <p:nvSpPr>
            <p:cNvPr id="1473" name="Google Shape;1473;p10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474" name="Google Shape;1474;p10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75" name="Google Shape;1475;p106"/>
          <p:cNvSpPr/>
          <p:nvPr/>
        </p:nvSpPr>
        <p:spPr>
          <a:xfrm>
            <a:off x="1352550" y="21620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6"/>
          <p:cNvSpPr txBox="1"/>
          <p:nvPr>
            <p:ph idx="3" type="subTitle"/>
          </p:nvPr>
        </p:nvSpPr>
        <p:spPr>
          <a:xfrm>
            <a:off x="-12300" y="216928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You must use Scikit-learn and/or another machine learning library.</a:t>
            </a:r>
            <a:endParaRPr sz="1600">
              <a:solidFill>
                <a:srgbClr val="043461"/>
              </a:solidFill>
              <a:latin typeface="Roboto"/>
              <a:ea typeface="Roboto"/>
              <a:cs typeface="Roboto"/>
              <a:sym typeface="Roboto"/>
            </a:endParaRPr>
          </a:p>
        </p:txBody>
      </p:sp>
      <p:grpSp>
        <p:nvGrpSpPr>
          <p:cNvPr id="1477" name="Google Shape;1477;p106"/>
          <p:cNvGrpSpPr/>
          <p:nvPr/>
        </p:nvGrpSpPr>
        <p:grpSpPr>
          <a:xfrm>
            <a:off x="457200" y="2162063"/>
            <a:ext cx="776889" cy="621300"/>
            <a:chOff x="457200" y="1378813"/>
            <a:chExt cx="776889" cy="621300"/>
          </a:xfrm>
        </p:grpSpPr>
        <p:sp>
          <p:nvSpPr>
            <p:cNvPr id="1478" name="Google Shape;1478;p10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479" name="Google Shape;1479;p10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80" name="Google Shape;1480;p106"/>
          <p:cNvSpPr/>
          <p:nvPr/>
        </p:nvSpPr>
        <p:spPr>
          <a:xfrm>
            <a:off x="1352550" y="2871775"/>
            <a:ext cx="7517100" cy="1165200"/>
          </a:xfrm>
          <a:prstGeom prst="roundRect">
            <a:avLst>
              <a:gd fmla="val 8989"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6"/>
          <p:cNvSpPr txBox="1"/>
          <p:nvPr>
            <p:ph idx="4" type="subTitle"/>
          </p:nvPr>
        </p:nvSpPr>
        <p:spPr>
          <a:xfrm>
            <a:off x="-12300" y="2878978"/>
            <a:ext cx="9168600" cy="3882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You must </a:t>
            </a:r>
            <a:r>
              <a:rPr lang="en" sz="1600">
                <a:solidFill>
                  <a:srgbClr val="043461"/>
                </a:solidFill>
                <a:latin typeface="Roboto"/>
                <a:ea typeface="Roboto"/>
                <a:cs typeface="Roboto"/>
                <a:sym typeface="Roboto"/>
              </a:rPr>
              <a:t>use</a:t>
            </a:r>
            <a:r>
              <a:rPr lang="en" sz="1600">
                <a:solidFill>
                  <a:srgbClr val="043461"/>
                </a:solidFill>
                <a:latin typeface="Roboto"/>
                <a:ea typeface="Roboto"/>
                <a:cs typeface="Roboto"/>
                <a:sym typeface="Roboto"/>
              </a:rPr>
              <a:t> at least two of the following:</a:t>
            </a:r>
            <a:endParaRPr sz="1600">
              <a:solidFill>
                <a:srgbClr val="043461"/>
              </a:solidFill>
              <a:latin typeface="Roboto"/>
              <a:ea typeface="Roboto"/>
              <a:cs typeface="Roboto"/>
              <a:sym typeface="Roboto"/>
            </a:endParaRPr>
          </a:p>
        </p:txBody>
      </p:sp>
      <p:grpSp>
        <p:nvGrpSpPr>
          <p:cNvPr id="1482" name="Google Shape;1482;p106"/>
          <p:cNvGrpSpPr/>
          <p:nvPr/>
        </p:nvGrpSpPr>
        <p:grpSpPr>
          <a:xfrm>
            <a:off x="457200" y="2871763"/>
            <a:ext cx="776889" cy="621300"/>
            <a:chOff x="457200" y="1378813"/>
            <a:chExt cx="776889" cy="621300"/>
          </a:xfrm>
        </p:grpSpPr>
        <p:sp>
          <p:nvSpPr>
            <p:cNvPr id="1483" name="Google Shape;1483;p10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484" name="Google Shape;1484;p10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aphicFrame>
        <p:nvGraphicFramePr>
          <p:cNvPr id="1485" name="Google Shape;1485;p106"/>
          <p:cNvGraphicFramePr/>
          <p:nvPr/>
        </p:nvGraphicFramePr>
        <p:xfrm>
          <a:off x="1540300" y="3306325"/>
          <a:ext cx="3000000" cy="3000000"/>
        </p:xfrm>
        <a:graphic>
          <a:graphicData uri="http://schemas.openxmlformats.org/drawingml/2006/table">
            <a:tbl>
              <a:tblPr>
                <a:noFill/>
                <a:tableStyleId>{B5BBABFD-8C73-4358-A785-9F75D9852545}</a:tableStyleId>
              </a:tblPr>
              <a:tblGrid>
                <a:gridCol w="1779375"/>
                <a:gridCol w="1892500"/>
                <a:gridCol w="1786950"/>
                <a:gridCol w="1779375"/>
              </a:tblGrid>
              <a:tr h="690125">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Python Pandas</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Pyt</a:t>
                      </a:r>
                      <a:r>
                        <a:rPr lang="en" sz="1200">
                          <a:solidFill>
                            <a:srgbClr val="043461"/>
                          </a:solidFill>
                          <a:latin typeface="Roboto"/>
                          <a:ea typeface="Roboto"/>
                          <a:cs typeface="Roboto"/>
                          <a:sym typeface="Roboto"/>
                        </a:rPr>
                        <a:t>h</a:t>
                      </a:r>
                      <a:r>
                        <a:rPr lang="en" sz="1200">
                          <a:solidFill>
                            <a:srgbClr val="043461"/>
                          </a:solidFill>
                          <a:latin typeface="Roboto"/>
                          <a:ea typeface="Roboto"/>
                          <a:cs typeface="Roboto"/>
                          <a:sym typeface="Roboto"/>
                        </a:rPr>
                        <a:t>on Matplotlib</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43461"/>
                        </a:solidFill>
                        <a:latin typeface="Roboto"/>
                        <a:ea typeface="Roboto"/>
                        <a:cs typeface="Roboto"/>
                        <a:sym typeface="Roboto"/>
                      </a:endParaRPr>
                    </a:p>
                  </a:txBody>
                  <a:tcPr marT="0" marB="0" marR="0" marL="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HTML/CSS/Bootstrap</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JavaScript Plotly</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JavaScript Leaflet</a:t>
                      </a:r>
                      <a:endParaRPr sz="1200">
                        <a:solidFill>
                          <a:srgbClr val="043461"/>
                        </a:solidFill>
                        <a:latin typeface="Roboto"/>
                        <a:ea typeface="Roboto"/>
                        <a:cs typeface="Roboto"/>
                        <a:sym typeface="Roboto"/>
                      </a:endParaRPr>
                    </a:p>
                  </a:txBody>
                  <a:tcPr marT="0" marB="0" marR="0" marL="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43461"/>
                          </a:solidFill>
                          <a:latin typeface="Roboto"/>
                          <a:ea typeface="Roboto"/>
                          <a:cs typeface="Roboto"/>
                          <a:sym typeface="Roboto"/>
                        </a:rPr>
                        <a:t>Tableau</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SQL Database</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MongoDB Database</a:t>
                      </a:r>
                      <a:endParaRPr sz="1200">
                        <a:solidFill>
                          <a:srgbClr val="043461"/>
                        </a:solidFill>
                        <a:latin typeface="Roboto"/>
                        <a:ea typeface="Roboto"/>
                        <a:cs typeface="Roboto"/>
                        <a:sym typeface="Roboto"/>
                      </a:endParaRPr>
                    </a:p>
                  </a:txBody>
                  <a:tcPr marT="0" marB="0" marR="0" marL="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Google Cloud SQL</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Amazon AWS</a:t>
                      </a:r>
                      <a:endParaRPr sz="1200">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43461"/>
                        </a:solidFill>
                        <a:latin typeface="Roboto"/>
                        <a:ea typeface="Roboto"/>
                        <a:cs typeface="Roboto"/>
                        <a:sym typeface="Roboto"/>
                      </a:endParaRPr>
                    </a:p>
                  </a:txBody>
                  <a:tcPr marT="0" marB="0" marR="0" marL="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